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31" r:id="rId2"/>
    <p:sldId id="329" r:id="rId3"/>
    <p:sldId id="328" r:id="rId4"/>
    <p:sldId id="330" r:id="rId5"/>
    <p:sldId id="333" r:id="rId6"/>
    <p:sldId id="335" r:id="rId7"/>
    <p:sldId id="334" r:id="rId8"/>
    <p:sldId id="336" r:id="rId9"/>
    <p:sldId id="337" r:id="rId10"/>
    <p:sldId id="338" r:id="rId11"/>
    <p:sldId id="339" r:id="rId12"/>
    <p:sldId id="342" r:id="rId13"/>
    <p:sldId id="343" r:id="rId14"/>
    <p:sldId id="340" r:id="rId15"/>
    <p:sldId id="366" r:id="rId16"/>
    <p:sldId id="367" r:id="rId17"/>
    <p:sldId id="368" r:id="rId18"/>
    <p:sldId id="369" r:id="rId19"/>
    <p:sldId id="370" r:id="rId20"/>
    <p:sldId id="364" r:id="rId21"/>
    <p:sldId id="365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410" r:id="rId33"/>
    <p:sldId id="363" r:id="rId34"/>
    <p:sldId id="37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77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F494B-8C6C-46E8-B1F0-C2E35DD6430A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ED0FE-CE0B-407C-8801-F0414BB4A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3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3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538819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88103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437386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64611" y="1410127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1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1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0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4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4B7B-8D89-4851-A3B4-184ADF7F59B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사이언스의 기초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6286" y="1455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ML VS Statis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68" y="1055526"/>
            <a:ext cx="7491413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72686" y="5953551"/>
            <a:ext cx="10799436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en-US" altLang="ko-KR" sz="1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an inclination towards learning about data and to come across a </a:t>
            </a:r>
            <a:r>
              <a:rPr lang="en-US" altLang="ko-KR" sz="1400" b="1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scientific insight</a:t>
            </a:r>
            <a:r>
              <a:rPr lang="en-US" altLang="ko-KR" sz="1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data</a:t>
            </a:r>
            <a:r>
              <a:rPr lang="en-US" altLang="ko-KR" sz="1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Whereas ML deals with solving some </a:t>
            </a:r>
            <a:r>
              <a:rPr lang="en-US" altLang="ko-KR" sz="1400" b="1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computational task </a:t>
            </a:r>
            <a:r>
              <a:rPr lang="en-US" altLang="ko-KR" sz="1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allowing the machine to learn about it.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2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활성 함수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[Activation Function]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6" y="1933401"/>
            <a:ext cx="5283705" cy="4277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85" y="1271375"/>
            <a:ext cx="6538232" cy="50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인공신경망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Deep lear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4" y="1753177"/>
            <a:ext cx="10238139" cy="38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8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역전파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[Backpropagation]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7" y="1139247"/>
            <a:ext cx="5785414" cy="5558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50" y="4128012"/>
            <a:ext cx="5534025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C8E3D-22D7-4194-AC74-915B6CB27293}"/>
              </a:ext>
            </a:extLst>
          </p:cNvPr>
          <p:cNvSpPr txBox="1"/>
          <p:nvPr/>
        </p:nvSpPr>
        <p:spPr>
          <a:xfrm>
            <a:off x="6663883" y="1337733"/>
            <a:ext cx="49023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Epoch: 1</a:t>
            </a:r>
            <a:r>
              <a:rPr lang="ko-KR" altLang="en-US" dirty="0"/>
              <a:t>회 </a:t>
            </a:r>
            <a:r>
              <a:rPr lang="en-US" altLang="ko-KR" dirty="0"/>
              <a:t>Training</a:t>
            </a:r>
            <a:r>
              <a:rPr lang="ko-KR" altLang="en-US" dirty="0"/>
              <a:t>의 기준</a:t>
            </a:r>
            <a:endParaRPr lang="en-US" altLang="ko-KR" dirty="0"/>
          </a:p>
          <a:p>
            <a:r>
              <a:rPr lang="en-US" altLang="ko-KR" dirty="0"/>
              <a:t>Learning rate: Weight </a:t>
            </a:r>
            <a:r>
              <a:rPr lang="ko-KR" altLang="en-US" dirty="0"/>
              <a:t>업데이트 크기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Checkpoint: Epoch </a:t>
            </a:r>
            <a:r>
              <a:rPr lang="ko-KR" altLang="en-US" dirty="0"/>
              <a:t>기준으로 성능 비교하여</a:t>
            </a:r>
            <a:endParaRPr lang="en-US" altLang="ko-KR" dirty="0"/>
          </a:p>
          <a:p>
            <a:r>
              <a:rPr lang="ko-KR" altLang="en-US" dirty="0"/>
              <a:t>최적 성능이라면 모델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ReduceLROnPlateau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37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4185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최적 가중치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[Optimization weights]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local minimum, saddle poin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36" y="2093011"/>
            <a:ext cx="89820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18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정리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4179" y="1542959"/>
            <a:ext cx="85345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Perceptron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Weight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Activation Function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Multi-layer perceptron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/>
              <a:t>인공신경망</a:t>
            </a:r>
            <a:r>
              <a:rPr lang="ko-KR" altLang="en-US" sz="1600" dirty="0"/>
              <a:t> </a:t>
            </a:r>
            <a:r>
              <a:rPr lang="en-US" altLang="ko-KR" sz="1600" dirty="0"/>
              <a:t>(Artificial Neural Network)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/>
              <a:t>역전파</a:t>
            </a:r>
            <a:r>
              <a:rPr lang="ko-KR" altLang="en-US" sz="1600" dirty="0"/>
              <a:t> </a:t>
            </a:r>
            <a:r>
              <a:rPr lang="en-US" altLang="ko-KR" sz="1600" dirty="0"/>
              <a:t>(Backpropagation)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Local minima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Saddle point</a:t>
            </a:r>
          </a:p>
        </p:txBody>
      </p:sp>
    </p:spTree>
    <p:extLst>
      <p:ext uri="{BB962C8B-B14F-4D97-AF65-F5344CB8AC3E}">
        <p14:creationId xmlns:p14="http://schemas.microsoft.com/office/powerpoint/2010/main" val="107635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Deep Neural Network (DNN)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7" y="1555554"/>
            <a:ext cx="7258050" cy="38385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66966" y="1831119"/>
          <a:ext cx="63500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3907" y="1831119"/>
          <a:ext cx="6400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64463" y="1831119"/>
          <a:ext cx="6400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34251" y="3507760"/>
          <a:ext cx="21844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347757" y="3507760"/>
          <a:ext cx="2082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45020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16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6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3569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651103" y="3507760"/>
          <a:ext cx="21336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1054122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49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5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67203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1296722" y="3018977"/>
            <a:ext cx="300554" cy="318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2613128" y="3693914"/>
            <a:ext cx="300554" cy="966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3548061" y="1867404"/>
          <a:ext cx="21844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53141" y="2934204"/>
          <a:ext cx="2082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45020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16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6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3569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3550601" y="4001004"/>
          <a:ext cx="21336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1054122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49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5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67203"/>
                  </a:ext>
                </a:extLst>
              </a:tr>
            </a:tbl>
          </a:graphicData>
        </a:graphic>
      </p:graphicFrame>
      <p:sp>
        <p:nvSpPr>
          <p:cNvPr id="23" name="오른쪽 중괄호 22"/>
          <p:cNvSpPr/>
          <p:nvPr/>
        </p:nvSpPr>
        <p:spPr>
          <a:xfrm>
            <a:off x="10360566" y="2617758"/>
            <a:ext cx="226503" cy="20348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1159735" y="1780962"/>
          <a:ext cx="20828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2392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98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4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3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1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43565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037691" y="560384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(9)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40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d3kbpzbmcynnmx.cloudfront.net/wp-content/uploads/2015/11/Screen-Shot-2015-11-07-at-7.26.2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324" y="2922556"/>
            <a:ext cx="9144000" cy="24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6" y="2551955"/>
            <a:ext cx="2533088" cy="3229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8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onvlution-and-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" y="1314341"/>
            <a:ext cx="11327665" cy="569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qph.ec.quoracdn.net/main-qimg-83c7dee9e8b039c3ca27c8dd91cacb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53" y="3197693"/>
            <a:ext cx="5212773" cy="14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qph.ec.quoracdn.net/main-qimg-ba81c87204be1a5d11d64a464bca39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20" y="1996240"/>
            <a:ext cx="6554411" cy="38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2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qph.ec.quoracdn.net/main-qimg-83c7dee9e8b039c3ca27c8dd91cacb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8764" y="3197693"/>
            <a:ext cx="5212773" cy="14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pyimagesearch.com/wp-content/uploads/2016/05/deep_learning_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97" y="1040971"/>
            <a:ext cx="5053989" cy="56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6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사이언스의 기초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6286" y="1113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290" name="Picture 2" descr="statistic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95" y="1864349"/>
            <a:ext cx="4382626" cy="246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chine learni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73" y="1674840"/>
            <a:ext cx="4023570" cy="28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69054" y="4711178"/>
            <a:ext cx="415851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통계학 </a:t>
            </a:r>
            <a:r>
              <a:rPr lang="en-US" altLang="ko-KR" b="1" dirty="0"/>
              <a:t>[Statistics]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400" dirty="0"/>
              <a:t>데이터를 이해하고 분석하는 학문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다양한 변수들과 </a:t>
            </a:r>
            <a:r>
              <a:rPr lang="ko-KR" altLang="en-US" sz="1400" dirty="0" err="1"/>
              <a:t>결과간의</a:t>
            </a:r>
            <a:r>
              <a:rPr lang="ko-KR" altLang="en-US" sz="1400" dirty="0"/>
              <a:t> 관계 대한 분석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100" dirty="0"/>
              <a:t>주가 상승과 관련된 원인은 어떤 것들일까</a:t>
            </a:r>
            <a:r>
              <a:rPr lang="en-US" altLang="ko-KR" sz="1100" dirty="0"/>
              <a:t>?</a:t>
            </a:r>
          </a:p>
          <a:p>
            <a:pPr algn="ctr"/>
            <a:r>
              <a:rPr lang="ko-KR" altLang="en-US" sz="1100" dirty="0"/>
              <a:t>몸무게와 심장병은 얼마나 관계가 있을까</a:t>
            </a:r>
            <a:r>
              <a:rPr lang="en-US" altLang="ko-KR" sz="1100" dirty="0"/>
              <a:t>?</a:t>
            </a:r>
          </a:p>
          <a:p>
            <a:pPr algn="ctr"/>
            <a:r>
              <a:rPr lang="ko-KR" altLang="en-US" sz="1100" dirty="0"/>
              <a:t>매주 술을 </a:t>
            </a:r>
            <a:r>
              <a:rPr lang="en-US" altLang="ko-KR" sz="1100" dirty="0"/>
              <a:t>1</a:t>
            </a:r>
            <a:r>
              <a:rPr lang="ko-KR" altLang="en-US" sz="1100" dirty="0"/>
              <a:t>병 더 마시면 위암에 걸릴 확률이 몇배나 증가할까</a:t>
            </a:r>
            <a:r>
              <a:rPr lang="en-US" altLang="ko-KR" sz="11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8541" y="4711178"/>
            <a:ext cx="4868640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기계학습 </a:t>
            </a:r>
            <a:r>
              <a:rPr lang="en-US" altLang="ko-KR" b="1" dirty="0"/>
              <a:t>[Machine Learning]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400" dirty="0"/>
              <a:t>데이터로부터 특정 </a:t>
            </a:r>
            <a:r>
              <a:rPr lang="ko-KR" altLang="en-US" sz="1400" dirty="0" err="1"/>
              <a:t>목표값의</a:t>
            </a:r>
            <a:r>
              <a:rPr lang="ko-KR" altLang="en-US" sz="1400" dirty="0"/>
              <a:t> 최적 근사치를 찾으려는 기술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100" dirty="0"/>
              <a:t>자동주행 자동차</a:t>
            </a:r>
            <a:r>
              <a:rPr lang="en-US" altLang="ko-KR" sz="1100" dirty="0"/>
              <a:t>, </a:t>
            </a:r>
            <a:r>
              <a:rPr lang="ko-KR" altLang="en-US" sz="1100" dirty="0"/>
              <a:t>한영 번역</a:t>
            </a:r>
            <a:r>
              <a:rPr lang="en-US" altLang="ko-KR" sz="1100" dirty="0"/>
              <a:t>, </a:t>
            </a:r>
            <a:r>
              <a:rPr lang="ko-KR" altLang="en-US" sz="1100" dirty="0"/>
              <a:t>음성인식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87007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Neural Network Architectures Eugenio Culurciel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8" y="1314341"/>
            <a:ext cx="8367332" cy="54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66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93973" y="3133898"/>
            <a:ext cx="3116559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모델링의 과정</a:t>
            </a:r>
          </a:p>
        </p:txBody>
      </p:sp>
    </p:spTree>
    <p:extLst>
      <p:ext uri="{BB962C8B-B14F-4D97-AF65-F5344CB8AC3E}">
        <p14:creationId xmlns:p14="http://schemas.microsoft.com/office/powerpoint/2010/main" val="36346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3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8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</p:spTree>
    <p:extLst>
      <p:ext uri="{BB962C8B-B14F-4D97-AF65-F5344CB8AC3E}">
        <p14:creationId xmlns:p14="http://schemas.microsoft.com/office/powerpoint/2010/main" val="9544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</p:spTree>
    <p:extLst>
      <p:ext uri="{BB962C8B-B14F-4D97-AF65-F5344CB8AC3E}">
        <p14:creationId xmlns:p14="http://schemas.microsoft.com/office/powerpoint/2010/main" val="13726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648" y="5045896"/>
            <a:ext cx="1346223" cy="13896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33514" y="6473712"/>
            <a:ext cx="100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4th. Trial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2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사이언스의 기초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762" y="910166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데이터의 구분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6286" y="1455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0744" y="2523845"/>
            <a:ext cx="6096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자료의 특성에 의한 데이터의 구분</a:t>
            </a:r>
          </a:p>
          <a:p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범주형 변수 (</a:t>
            </a:r>
            <a:r>
              <a:rPr lang="ko-KR" altLang="en-US" sz="1400" dirty="0" err="1"/>
              <a:t>Categorical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variable</a:t>
            </a:r>
            <a:r>
              <a:rPr lang="ko-KR" altLang="en-US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성별 (남, 여)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혈액형 (AB,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O</a:t>
            </a:r>
            <a:r>
              <a:rPr lang="ko-KR" altLang="en-US" sz="1200" dirty="0"/>
              <a:t>)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성적 (</a:t>
            </a:r>
            <a:r>
              <a:rPr lang="ko-KR" altLang="en-US" sz="1200" dirty="0" err="1"/>
              <a:t>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, C, </a:t>
            </a:r>
            <a:r>
              <a:rPr lang="ko-KR" altLang="en-US" sz="1200" dirty="0" err="1"/>
              <a:t>D</a:t>
            </a:r>
            <a:r>
              <a:rPr lang="ko-KR" altLang="en-US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 err="1"/>
              <a:t>연속형</a:t>
            </a:r>
            <a:r>
              <a:rPr lang="ko-KR" altLang="en-US" sz="1400" dirty="0"/>
              <a:t> 변수 (</a:t>
            </a:r>
            <a:r>
              <a:rPr lang="ko-KR" altLang="en-US" sz="1400" dirty="0" err="1"/>
              <a:t>Continuous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variable</a:t>
            </a:r>
            <a:r>
              <a:rPr lang="ko-KR" altLang="en-US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온도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키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몸무게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나이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...</a:t>
            </a:r>
            <a:endParaRPr lang="ko-KR" altLang="en-US" sz="1200" dirty="0"/>
          </a:p>
        </p:txBody>
      </p:sp>
      <p:pic>
        <p:nvPicPr>
          <p:cNvPr id="1026" name="Picture 2" descr="barplo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07" y="910166"/>
            <a:ext cx="3114113" cy="3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tter plo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762" y="3540501"/>
            <a:ext cx="4500400" cy="32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339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</p:spTree>
    <p:extLst>
      <p:ext uri="{BB962C8B-B14F-4D97-AF65-F5344CB8AC3E}">
        <p14:creationId xmlns:p14="http://schemas.microsoft.com/office/powerpoint/2010/main" val="24150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0581" y="1978472"/>
            <a:ext cx="211359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Test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01" y="3026120"/>
            <a:ext cx="1394088" cy="14278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36" y="2778692"/>
            <a:ext cx="2478081" cy="176245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H="1">
            <a:off x="3857625" y="3659919"/>
            <a:ext cx="1754464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253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Image Augmentation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10343" y="1316489"/>
            <a:ext cx="9666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실무에서는 고성능의 모델을 학습할 만큼 데이터를 확보하지 못하는 경우가 많다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때</a:t>
            </a:r>
            <a:r>
              <a:rPr lang="en-US" altLang="ko-KR" dirty="0"/>
              <a:t>, </a:t>
            </a:r>
            <a:r>
              <a:rPr lang="ko-KR" altLang="en-US" dirty="0"/>
              <a:t>학습 데이터의 수를 늘리거나 기존에 학습된 인공신경망을 재활용 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986" name="Picture 2" descr="https://t1.daumcdn.net/cfile/tistory/997C0E3A5A37BA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22" y="2549425"/>
            <a:ext cx="3935682" cy="3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s://raw.githubusercontent.com/aleju/imgaug/master/images/small_overview/noop_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65" y="3902903"/>
            <a:ext cx="18288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30168" y="4356625"/>
            <a:ext cx="1196411" cy="321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0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6747" y="1978472"/>
            <a:ext cx="211359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Test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17" y="3026120"/>
            <a:ext cx="1394088" cy="14278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442" y="3100223"/>
            <a:ext cx="1121973" cy="11219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502" y="2778692"/>
            <a:ext cx="2478081" cy="176245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H="1">
            <a:off x="4162425" y="3659919"/>
            <a:ext cx="445770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" y="1571603"/>
            <a:ext cx="3081600" cy="1524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7" y="3186113"/>
            <a:ext cx="3114861" cy="1484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08" y="4760143"/>
            <a:ext cx="3119324" cy="14692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59827" y="5550715"/>
            <a:ext cx="5383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/>
              <a:t>Our model achieved 98% accuracy!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7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Class Activation Map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3" y="1514901"/>
            <a:ext cx="10585942" cy="49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82" y="857587"/>
            <a:ext cx="3467540" cy="8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사이언스의 기초</a:t>
            </a:r>
          </a:p>
        </p:txBody>
      </p:sp>
      <p:pic>
        <p:nvPicPr>
          <p:cNvPr id="2050" name="Picture 2" descr="vuno, bone ag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946" y="4188423"/>
            <a:ext cx="4927810" cy="257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59861" y="1260478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폐암 환자의 암이 </a:t>
            </a:r>
            <a:r>
              <a:rPr lang="en-US" altLang="ko-KR" sz="1400" b="1" dirty="0"/>
              <a:t>'</a:t>
            </a:r>
            <a:r>
              <a:rPr lang="ko-KR" altLang="en-US" sz="1400" b="1" dirty="0"/>
              <a:t>폐 늑막에 전이</a:t>
            </a:r>
            <a:r>
              <a:rPr lang="en-US" altLang="ko-KR" sz="1400" b="1" dirty="0"/>
              <a:t>'</a:t>
            </a:r>
            <a:r>
              <a:rPr lang="ko-KR" altLang="en-US" sz="1400" b="1" dirty="0"/>
              <a:t>가 됐을까</a:t>
            </a:r>
            <a:r>
              <a:rPr lang="en-US" altLang="ko-KR" sz="14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전이 되었습니다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전이가 안되었습니다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내 자녀의 </a:t>
            </a:r>
            <a:r>
              <a:rPr lang="en-US" altLang="ko-KR" sz="1400" b="1" dirty="0"/>
              <a:t>'</a:t>
            </a:r>
            <a:r>
              <a:rPr lang="ko-KR" altLang="en-US" sz="1400" b="1" dirty="0"/>
              <a:t>뼈 나이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는 몇 살 일까</a:t>
            </a:r>
            <a:r>
              <a:rPr lang="en-US" altLang="ko-KR" sz="1400" b="1" dirty="0"/>
              <a:t>?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19</a:t>
            </a:r>
            <a:r>
              <a:rPr lang="ko-KR" altLang="en-US" sz="1400" dirty="0"/>
              <a:t>세 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19.1</a:t>
            </a:r>
            <a:r>
              <a:rPr lang="ko-KR" altLang="en-US" sz="1400" dirty="0"/>
              <a:t>세 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19.34</a:t>
            </a:r>
            <a:r>
              <a:rPr lang="ko-KR" altLang="en-US" sz="1400" dirty="0"/>
              <a:t>세 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19.6123… </a:t>
            </a:r>
            <a:r>
              <a:rPr lang="ko-KR" altLang="en-US" sz="1400" dirty="0"/>
              <a:t>세 입니다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……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59861" y="3932473"/>
            <a:ext cx="1158633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13058" y="3491858"/>
            <a:ext cx="28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Classification problem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3058" y="6408869"/>
            <a:ext cx="260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Regression problem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1" y="1023550"/>
            <a:ext cx="53625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인공신경망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[Neural Network]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8" y="1005538"/>
            <a:ext cx="11593936" cy="56698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80" y="6534835"/>
            <a:ext cx="7048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http://cs231n.stanford.edu/slides/2016/winter1516_lecture4.pdf</a:t>
            </a:r>
          </a:p>
        </p:txBody>
      </p:sp>
    </p:spTree>
    <p:extLst>
      <p:ext uri="{BB962C8B-B14F-4D97-AF65-F5344CB8AC3E}">
        <p14:creationId xmlns:p14="http://schemas.microsoft.com/office/powerpoint/2010/main" val="332263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54" y="1176526"/>
            <a:ext cx="8186039" cy="53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5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37" y="2012187"/>
            <a:ext cx="2957137" cy="3317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0" y="1680687"/>
            <a:ext cx="6452475" cy="40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37" y="2012187"/>
            <a:ext cx="2957137" cy="33173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871" y="1674804"/>
            <a:ext cx="5636305" cy="39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6" y="1268812"/>
            <a:ext cx="11183895" cy="54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2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3293</TotalTime>
  <Words>700</Words>
  <Application>Microsoft Office PowerPoint</Application>
  <PresentationFormat>와이드스크린</PresentationFormat>
  <Paragraphs>203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Jeonghoon Lee</dc:creator>
  <cp:lastModifiedBy>Lee Jeonghoon</cp:lastModifiedBy>
  <cp:revision>57</cp:revision>
  <dcterms:created xsi:type="dcterms:W3CDTF">2017-12-11T20:12:50Z</dcterms:created>
  <dcterms:modified xsi:type="dcterms:W3CDTF">2022-04-19T00:09:40Z</dcterms:modified>
</cp:coreProperties>
</file>